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0" r:id="rId1"/>
    <p:sldMasterId id="2147483728" r:id="rId2"/>
  </p:sldMasterIdLst>
  <p:notesMasterIdLst>
    <p:notesMasterId r:id="rId16"/>
  </p:notesMasterIdLst>
  <p:handoutMasterIdLst>
    <p:handoutMasterId r:id="rId17"/>
  </p:handoutMasterIdLst>
  <p:sldIdLst>
    <p:sldId id="287" r:id="rId3"/>
    <p:sldId id="291" r:id="rId4"/>
    <p:sldId id="306" r:id="rId5"/>
    <p:sldId id="307" r:id="rId6"/>
    <p:sldId id="294" r:id="rId7"/>
    <p:sldId id="330" r:id="rId8"/>
    <p:sldId id="310" r:id="rId9"/>
    <p:sldId id="319" r:id="rId10"/>
    <p:sldId id="335" r:id="rId11"/>
    <p:sldId id="332" r:id="rId12"/>
    <p:sldId id="333" r:id="rId13"/>
    <p:sldId id="334" r:id="rId14"/>
    <p:sldId id="331" r:id="rId15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">
          <p15:clr>
            <a:srgbClr val="A4A3A4"/>
          </p15:clr>
        </p15:guide>
        <p15:guide id="2" pos="2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46A"/>
    <a:srgbClr val="F5D304"/>
    <a:srgbClr val="708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 snapToGrid="0" snapToObjects="1">
      <p:cViewPr varScale="1">
        <p:scale>
          <a:sx n="106" d="100"/>
          <a:sy n="106" d="100"/>
        </p:scale>
        <p:origin x="1386" y="114"/>
      </p:cViewPr>
      <p:guideLst>
        <p:guide orient="horz" pos="324"/>
        <p:guide pos="2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31BA982-7CCB-4957-98C7-CB730FE4C8A6}" type="datetimeFigureOut">
              <a:rPr lang="de-AT"/>
              <a:pPr>
                <a:defRPr/>
              </a:pPr>
              <a:t>22.09.2024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E3EA3C7-9C0F-4E6C-8B05-3D60CF84086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78601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4F6929-99CF-4F19-8196-44050BD44188}" type="datetimeFigureOut">
              <a:rPr lang="de-DE" altLang="de-DE"/>
              <a:pPr>
                <a:defRPr/>
              </a:pPr>
              <a:t>22.09.2024</a:t>
            </a:fld>
            <a:endParaRPr lang="de-DE" alt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Mastertextformat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  <a:endParaRPr lang="de-DE" alt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908D55-4080-4DAE-B7B8-F6B677B10BD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46218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908D55-4080-4DAE-B7B8-F6B677B10BDF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78556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908D55-4080-4DAE-B7B8-F6B677B10BDF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31943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4973638" y="63785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235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41560"/>
            <a:ext cx="2057400" cy="518460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41560"/>
            <a:ext cx="5898333" cy="5184603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C2AAE0D-C28D-444F-A7A7-2422006D6F60}" type="datetime1">
              <a:rPr lang="de-DE" smtClean="0"/>
              <a:t>22.09.2024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973638" y="63785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BFD1A28-801B-4156-AF72-71E571F47A0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53" y="1600616"/>
            <a:ext cx="285273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758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A8C208E-210E-4098-B1F7-E6CE54AFEAD4}" type="datetime1">
              <a:rPr lang="de-DE" smtClean="0"/>
              <a:t>22.09.2024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729163" y="63436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94663" y="6343651"/>
            <a:ext cx="727075" cy="301594"/>
          </a:xfrm>
        </p:spPr>
        <p:txBody>
          <a:bodyPr/>
          <a:lstStyle>
            <a:lvl1pPr>
              <a:defRPr sz="1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16E469-19C9-4CC7-B4D4-BDBD11BA783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Titelplatzhalter 11"/>
          <p:cNvSpPr>
            <a:spLocks noGrp="1"/>
          </p:cNvSpPr>
          <p:nvPr>
            <p:ph type="title"/>
          </p:nvPr>
        </p:nvSpPr>
        <p:spPr bwMode="auto">
          <a:xfrm>
            <a:off x="449655" y="835756"/>
            <a:ext cx="2852738" cy="49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35045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3700" y="851024"/>
            <a:ext cx="2852093" cy="5105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3700" y="1629624"/>
            <a:ext cx="7481888" cy="453146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2274FDC-8595-4510-BEEC-61AEAF8F539F}" type="datetime1">
              <a:rPr lang="de-DE" smtClean="0"/>
              <a:t>22.09.2024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973638" y="63785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9726" y="6356350"/>
            <a:ext cx="659174" cy="261733"/>
          </a:xfrm>
        </p:spPr>
        <p:txBody>
          <a:bodyPr/>
          <a:lstStyle>
            <a:lvl1pPr>
              <a:defRPr sz="1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1421E3C-4047-44B4-BBD3-7DD6A7889E6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52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2051"/>
            <a:ext cx="4038600" cy="4424112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2051"/>
            <a:ext cx="4038600" cy="4424112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51963B3-8946-4B16-960A-C0AD00B74436}" type="datetime1">
              <a:rPr lang="de-DE" smtClean="0"/>
              <a:t>22.09.2024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973638" y="63785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959725" y="6356351"/>
            <a:ext cx="727075" cy="243626"/>
          </a:xfrm>
        </p:spPr>
        <p:txBody>
          <a:bodyPr/>
          <a:lstStyle>
            <a:lvl1pPr>
              <a:defRPr sz="1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61AD0E2-855E-476E-ACF9-953EA7529AD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94345" y="823861"/>
            <a:ext cx="2852093" cy="5105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4615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00212"/>
            <a:ext cx="4040188" cy="639762"/>
          </a:xfrm>
        </p:spPr>
        <p:txBody>
          <a:bodyPr anchor="b"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337884"/>
            <a:ext cx="4040188" cy="3788278"/>
          </a:xfr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98122"/>
            <a:ext cx="4041775" cy="639762"/>
          </a:xfrm>
        </p:spPr>
        <p:txBody>
          <a:bodyPr anchor="b"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37885"/>
            <a:ext cx="4041775" cy="3788278"/>
          </a:xfr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9A49436-77C1-4309-8913-D5BDA6709323}" type="datetime1">
              <a:rPr lang="de-DE" smtClean="0"/>
              <a:t>22.09.2024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973638" y="63785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959725" y="6356351"/>
            <a:ext cx="727075" cy="243626"/>
          </a:xfrm>
        </p:spPr>
        <p:txBody>
          <a:bodyPr/>
          <a:lstStyle>
            <a:lvl1pPr>
              <a:defRPr baseline="0"/>
            </a:lvl1pPr>
          </a:lstStyle>
          <a:p>
            <a:pPr>
              <a:defRPr/>
            </a:pPr>
            <a:fld id="{FDBC24D1-2339-4FCA-95E6-4D44B6796DC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94345" y="805755"/>
            <a:ext cx="2852093" cy="5105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623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9E63FCB-FBCB-4ED2-97AF-02612550D57E}" type="datetime1">
              <a:rPr lang="de-DE" smtClean="0"/>
              <a:t>22.09.2024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973638" y="63785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59725" y="6356350"/>
            <a:ext cx="650121" cy="261733"/>
          </a:xfrm>
        </p:spPr>
        <p:txBody>
          <a:bodyPr/>
          <a:lstStyle>
            <a:lvl1pPr>
              <a:defRPr baseline="0"/>
            </a:lvl1pPr>
          </a:lstStyle>
          <a:p>
            <a:pPr>
              <a:defRPr/>
            </a:pPr>
            <a:fld id="{9BFD8342-B62A-468C-803F-8523FEC1F7C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94345" y="823865"/>
            <a:ext cx="2852093" cy="5105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597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48546" y="1638677"/>
            <a:ext cx="5038253" cy="4487486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38677"/>
            <a:ext cx="3008313" cy="4487485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9944A3-E87B-491E-984F-46FFCDC47916}" type="datetime1">
              <a:rPr lang="de-DE" smtClean="0"/>
              <a:t>22.09.2024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973638" y="63785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959724" y="6356351"/>
            <a:ext cx="727075" cy="243626"/>
          </a:xfrm>
        </p:spPr>
        <p:txBody>
          <a:bodyPr/>
          <a:lstStyle>
            <a:lvl1pPr>
              <a:defRPr sz="1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832FFA-7FC1-4A8A-9E2F-C0DB7D55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94345" y="851026"/>
            <a:ext cx="2852093" cy="5105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647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2426328"/>
            <a:ext cx="5486400" cy="2744865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AT" noProof="0" dirty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1713ED-0F95-4478-B9E6-933AD16894AF}" type="datetime1">
              <a:rPr lang="de-DE" smtClean="0"/>
              <a:t>22.09.2024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973638" y="63785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959725" y="6356350"/>
            <a:ext cx="650121" cy="270787"/>
          </a:xfrm>
        </p:spPr>
        <p:txBody>
          <a:bodyPr/>
          <a:lstStyle>
            <a:lvl1pPr>
              <a:defRPr sz="1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3482"/>
            <a:ext cx="285273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374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3700" y="878186"/>
            <a:ext cx="7481888" cy="5282902"/>
          </a:xfrm>
        </p:spPr>
        <p:txBody>
          <a:bodyPr vert="eaVert"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F5D67FF-AF7C-48C7-BF26-3C0C3699C1CF}" type="datetime1">
              <a:rPr lang="de-DE" smtClean="0"/>
              <a:t>22.09.2024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973638" y="63785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9725" y="6356350"/>
            <a:ext cx="641067" cy="234573"/>
          </a:xfrm>
        </p:spPr>
        <p:txBody>
          <a:bodyPr/>
          <a:lstStyle>
            <a:lvl1pPr>
              <a:defRPr sz="1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73A96B2-B4B7-4ADB-A6B1-95D82713CD0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94345" y="894540"/>
            <a:ext cx="2852093" cy="5105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778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7" descr="Holding vektor_NOE_4C_ohn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" y="192088"/>
            <a:ext cx="2197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Bild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5088" y="6334125"/>
            <a:ext cx="1458912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Grafik 10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89275" y="192088"/>
            <a:ext cx="18921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Bild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913" y="6120637"/>
            <a:ext cx="1536700" cy="43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500" kern="1200">
          <a:solidFill>
            <a:srgbClr val="1C346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500">
          <a:solidFill>
            <a:srgbClr val="1C346A"/>
          </a:solidFill>
          <a:latin typeface="Arial" pitchFamily="34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500">
          <a:solidFill>
            <a:srgbClr val="1C346A"/>
          </a:solidFill>
          <a:latin typeface="Arial" pitchFamily="34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500">
          <a:solidFill>
            <a:srgbClr val="1C346A"/>
          </a:solidFill>
          <a:latin typeface="Arial" pitchFamily="34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500">
          <a:solidFill>
            <a:srgbClr val="1C346A"/>
          </a:solidFill>
          <a:latin typeface="Arial" pitchFamily="34" charset="0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500">
          <a:solidFill>
            <a:srgbClr val="1C346A"/>
          </a:solidFill>
          <a:latin typeface="Arial" pitchFamily="34" charset="0"/>
          <a:cs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500">
          <a:solidFill>
            <a:srgbClr val="1C346A"/>
          </a:solidFill>
          <a:latin typeface="Arial" pitchFamily="34" charset="0"/>
          <a:cs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500">
          <a:solidFill>
            <a:srgbClr val="1C346A"/>
          </a:solidFill>
          <a:latin typeface="Arial" pitchFamily="34" charset="0"/>
          <a:cs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500">
          <a:solidFill>
            <a:srgbClr val="1C346A"/>
          </a:solidFill>
          <a:latin typeface="Arial" pitchFamily="34" charset="0"/>
          <a:cs typeface="Arial" pitchFamily="34" charset="0"/>
        </a:defRPr>
      </a:lvl9pPr>
    </p:titleStyle>
    <p:bodyStyle>
      <a:lvl1pPr indent="-342900" algn="l" defTabSz="457200" rtl="0" eaLnBrk="0" fontAlgn="base" hangingPunct="0">
        <a:spcBef>
          <a:spcPct val="0"/>
        </a:spcBef>
        <a:spcAft>
          <a:spcPts val="1300"/>
        </a:spcAft>
        <a:buSzPct val="120000"/>
        <a:buBlip>
          <a:blip r:embed="rId7"/>
        </a:buBlip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17513" algn="l" defTabSz="457200" rtl="0" eaLnBrk="0" fontAlgn="base" hangingPunct="0">
        <a:spcBef>
          <a:spcPts val="100"/>
        </a:spcBef>
        <a:spcAft>
          <a:spcPts val="800"/>
        </a:spcAft>
        <a:buSzPct val="150000"/>
        <a:buBlip>
          <a:blip r:embed="rId8"/>
        </a:buBlip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63613" indent="-228600" algn="l" defTabSz="457200" rtl="0" eaLnBrk="0" fontAlgn="base" hangingPunct="0">
        <a:spcBef>
          <a:spcPct val="0"/>
        </a:spcBef>
        <a:spcAft>
          <a:spcPct val="0"/>
        </a:spcAft>
        <a:buSzPct val="160000"/>
        <a:buBlip>
          <a:blip r:embed="rId9"/>
        </a:buBlip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93700" y="1566250"/>
            <a:ext cx="7481888" cy="459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dirty="0"/>
              <a:t>Mastertextformat bearbeiten</a:t>
            </a:r>
          </a:p>
          <a:p>
            <a:pPr lvl="1"/>
            <a:r>
              <a:rPr lang="de-AT" altLang="de-DE" dirty="0"/>
              <a:t>Zweite Ebene</a:t>
            </a:r>
          </a:p>
          <a:p>
            <a:pPr lvl="2"/>
            <a:r>
              <a:rPr lang="de-AT" altLang="de-DE" dirty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59725" y="6356350"/>
            <a:ext cx="727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055" name="Titelplatzhalter 11"/>
          <p:cNvSpPr>
            <a:spLocks noGrp="1"/>
          </p:cNvSpPr>
          <p:nvPr>
            <p:ph type="title"/>
          </p:nvPr>
        </p:nvSpPr>
        <p:spPr bwMode="auto">
          <a:xfrm>
            <a:off x="466125" y="828146"/>
            <a:ext cx="2852738" cy="49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80222" y="181069"/>
            <a:ext cx="1892174" cy="45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ieren 6"/>
          <p:cNvGrpSpPr/>
          <p:nvPr userDrawn="1"/>
        </p:nvGrpSpPr>
        <p:grpSpPr>
          <a:xfrm>
            <a:off x="-3975" y="306337"/>
            <a:ext cx="6300000" cy="216000"/>
            <a:chOff x="-3177" y="3007118"/>
            <a:chExt cx="9144000" cy="293801"/>
          </a:xfrm>
        </p:grpSpPr>
        <p:sp>
          <p:nvSpPr>
            <p:cNvPr id="8" name="object 9"/>
            <p:cNvSpPr/>
            <p:nvPr userDrawn="1"/>
          </p:nvSpPr>
          <p:spPr>
            <a:xfrm>
              <a:off x="1211263" y="3007118"/>
              <a:ext cx="7929560" cy="142269"/>
            </a:xfrm>
            <a:custGeom>
              <a:avLst/>
              <a:gdLst/>
              <a:ahLst/>
              <a:cxnLst/>
              <a:rect l="l" t="t" r="r" b="b"/>
              <a:pathLst>
                <a:path w="9144000" h="182244">
                  <a:moveTo>
                    <a:pt x="9144000" y="0"/>
                  </a:moveTo>
                  <a:lnTo>
                    <a:pt x="0" y="0"/>
                  </a:lnTo>
                  <a:lnTo>
                    <a:pt x="0" y="182179"/>
                  </a:lnTo>
                  <a:lnTo>
                    <a:pt x="9144000" y="182179"/>
                  </a:lnTo>
                  <a:lnTo>
                    <a:pt x="9144000" y="0"/>
                  </a:lnTo>
                </a:path>
              </a:pathLst>
            </a:custGeom>
            <a:solidFill>
              <a:srgbClr val="1532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0"/>
            <p:cNvSpPr/>
            <p:nvPr userDrawn="1"/>
          </p:nvSpPr>
          <p:spPr>
            <a:xfrm>
              <a:off x="442913" y="3126050"/>
              <a:ext cx="8091330" cy="101540"/>
            </a:xfrm>
            <a:custGeom>
              <a:avLst/>
              <a:gdLst/>
              <a:ahLst/>
              <a:cxnLst/>
              <a:rect l="l" t="t" r="r" b="b"/>
              <a:pathLst>
                <a:path w="8707755" h="128905">
                  <a:moveTo>
                    <a:pt x="8707190" y="0"/>
                  </a:moveTo>
                  <a:lnTo>
                    <a:pt x="0" y="0"/>
                  </a:lnTo>
                  <a:lnTo>
                    <a:pt x="0" y="128747"/>
                  </a:lnTo>
                  <a:lnTo>
                    <a:pt x="8707190" y="128747"/>
                  </a:lnTo>
                  <a:lnTo>
                    <a:pt x="8707190" y="0"/>
                  </a:lnTo>
                </a:path>
              </a:pathLst>
            </a:custGeom>
            <a:solidFill>
              <a:srgbClr val="5C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1"/>
            <p:cNvSpPr/>
            <p:nvPr userDrawn="1"/>
          </p:nvSpPr>
          <p:spPr>
            <a:xfrm>
              <a:off x="-3177" y="3190430"/>
              <a:ext cx="6518495" cy="110489"/>
            </a:xfrm>
            <a:custGeom>
              <a:avLst/>
              <a:gdLst/>
              <a:ahLst/>
              <a:cxnLst/>
              <a:rect l="l" t="t" r="r" b="b"/>
              <a:pathLst>
                <a:path w="6428740" h="110489">
                  <a:moveTo>
                    <a:pt x="0" y="0"/>
                  </a:moveTo>
                  <a:lnTo>
                    <a:pt x="0" y="110368"/>
                  </a:lnTo>
                  <a:lnTo>
                    <a:pt x="6428719" y="110368"/>
                  </a:lnTo>
                  <a:lnTo>
                    <a:pt x="64287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D1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8" r:id="rId3"/>
    <p:sldLayoutId id="2147483919" r:id="rId4"/>
    <p:sldLayoutId id="2147483920" r:id="rId5"/>
    <p:sldLayoutId id="2147483922" r:id="rId6"/>
    <p:sldLayoutId id="2147483923" r:id="rId7"/>
    <p:sldLayoutId id="2147483924" r:id="rId8"/>
    <p:sldLayoutId id="2147483925" r:id="rId9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800" kern="1200">
          <a:solidFill>
            <a:srgbClr val="1C346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500">
          <a:solidFill>
            <a:srgbClr val="1C346A"/>
          </a:solidFill>
          <a:latin typeface="Arial" pitchFamily="34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500">
          <a:solidFill>
            <a:srgbClr val="1C346A"/>
          </a:solidFill>
          <a:latin typeface="Arial" pitchFamily="34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500">
          <a:solidFill>
            <a:srgbClr val="1C346A"/>
          </a:solidFill>
          <a:latin typeface="Arial" pitchFamily="34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500">
          <a:solidFill>
            <a:srgbClr val="1C346A"/>
          </a:solidFill>
          <a:latin typeface="Arial" pitchFamily="34" charset="0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500">
          <a:solidFill>
            <a:srgbClr val="1C346A"/>
          </a:solidFill>
          <a:latin typeface="Arial" pitchFamily="34" charset="0"/>
          <a:cs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500">
          <a:solidFill>
            <a:srgbClr val="1C346A"/>
          </a:solidFill>
          <a:latin typeface="Arial" pitchFamily="34" charset="0"/>
          <a:cs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500">
          <a:solidFill>
            <a:srgbClr val="1C346A"/>
          </a:solidFill>
          <a:latin typeface="Arial" pitchFamily="34" charset="0"/>
          <a:cs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500">
          <a:solidFill>
            <a:srgbClr val="1C346A"/>
          </a:solidFill>
          <a:latin typeface="Arial" pitchFamily="34" charset="0"/>
          <a:cs typeface="Arial" pitchFamily="34" charset="0"/>
        </a:defRPr>
      </a:lvl9pPr>
    </p:titleStyle>
    <p:bodyStyle>
      <a:lvl1pPr indent="-342900" algn="l" defTabSz="457200" rtl="0" eaLnBrk="0" fontAlgn="base" hangingPunct="0">
        <a:spcBef>
          <a:spcPct val="0"/>
        </a:spcBef>
        <a:spcAft>
          <a:spcPts val="1300"/>
        </a:spcAft>
        <a:buSzPct val="120000"/>
        <a:buBlip>
          <a:blip r:embed="rId12"/>
        </a:buBlip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17513" algn="l" defTabSz="457200" rtl="0" eaLnBrk="0" fontAlgn="base" hangingPunct="0">
        <a:spcBef>
          <a:spcPts val="100"/>
        </a:spcBef>
        <a:spcAft>
          <a:spcPts val="800"/>
        </a:spcAft>
        <a:buSzPct val="150000"/>
        <a:buBlip>
          <a:blip r:embed="rId13"/>
        </a:buBlip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63613" indent="-228600" algn="l" defTabSz="457200" rtl="0" eaLnBrk="0" fontAlgn="base" hangingPunct="0">
        <a:spcBef>
          <a:spcPct val="0"/>
        </a:spcBef>
        <a:spcAft>
          <a:spcPct val="0"/>
        </a:spcAft>
        <a:buSzPct val="160000"/>
        <a:buBlip>
          <a:blip r:embed="rId14"/>
        </a:buBlip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 bwMode="auto">
          <a:xfrm>
            <a:off x="1373464" y="2523789"/>
            <a:ext cx="58388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de-DE" altLang="de-DE" sz="2600" dirty="0">
                <a:solidFill>
                  <a:srgbClr val="1C3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Psychosomatik in der Pädiatrie </a:t>
            </a:r>
          </a:p>
        </p:txBody>
      </p:sp>
      <p:sp>
        <p:nvSpPr>
          <p:cNvPr id="3" name="Untertitel 2"/>
          <p:cNvSpPr txBox="1">
            <a:spLocks/>
          </p:cNvSpPr>
          <p:nvPr/>
        </p:nvSpPr>
        <p:spPr bwMode="auto">
          <a:xfrm>
            <a:off x="2387600" y="3381248"/>
            <a:ext cx="4905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de-DE" altLang="de-DE" sz="2000" b="1" dirty="0" smtClean="0">
                <a:solidFill>
                  <a:srgbClr val="F5D3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Netzwerktreffen am 23.9.24</a:t>
            </a:r>
            <a:endParaRPr lang="de-DE" altLang="de-DE" sz="2000" b="1" dirty="0">
              <a:solidFill>
                <a:srgbClr val="F5D3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0" y="4349709"/>
            <a:ext cx="9144000" cy="1418590"/>
            <a:chOff x="0" y="4349709"/>
            <a:chExt cx="9144000" cy="1418590"/>
          </a:xfrm>
        </p:grpSpPr>
        <p:sp>
          <p:nvSpPr>
            <p:cNvPr id="5" name="object 12"/>
            <p:cNvSpPr/>
            <p:nvPr/>
          </p:nvSpPr>
          <p:spPr>
            <a:xfrm>
              <a:off x="0" y="4349709"/>
              <a:ext cx="9144000" cy="1418590"/>
            </a:xfrm>
            <a:custGeom>
              <a:avLst/>
              <a:gdLst/>
              <a:ahLst/>
              <a:cxnLst/>
              <a:rect l="l" t="t" r="r" b="b"/>
              <a:pathLst>
                <a:path w="9144000" h="1418589">
                  <a:moveTo>
                    <a:pt x="0" y="1418213"/>
                  </a:moveTo>
                  <a:lnTo>
                    <a:pt x="9144000" y="141821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418213"/>
                  </a:lnTo>
                </a:path>
              </a:pathLst>
            </a:custGeom>
            <a:solidFill>
              <a:srgbClr val="1C34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3"/>
            <p:cNvSpPr/>
            <p:nvPr/>
          </p:nvSpPr>
          <p:spPr>
            <a:xfrm>
              <a:off x="601141" y="4493782"/>
              <a:ext cx="7888742" cy="1146008"/>
            </a:xfrm>
            <a:prstGeom prst="rect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-3177" y="3007118"/>
            <a:ext cx="9144000" cy="293801"/>
            <a:chOff x="-3177" y="3007118"/>
            <a:chExt cx="9144000" cy="293801"/>
          </a:xfrm>
        </p:grpSpPr>
        <p:sp>
          <p:nvSpPr>
            <p:cNvPr id="8" name="object 9"/>
            <p:cNvSpPr/>
            <p:nvPr userDrawn="1"/>
          </p:nvSpPr>
          <p:spPr>
            <a:xfrm>
              <a:off x="1211263" y="3007118"/>
              <a:ext cx="7929560" cy="142269"/>
            </a:xfrm>
            <a:custGeom>
              <a:avLst/>
              <a:gdLst/>
              <a:ahLst/>
              <a:cxnLst/>
              <a:rect l="l" t="t" r="r" b="b"/>
              <a:pathLst>
                <a:path w="9144000" h="182244">
                  <a:moveTo>
                    <a:pt x="9144000" y="0"/>
                  </a:moveTo>
                  <a:lnTo>
                    <a:pt x="0" y="0"/>
                  </a:lnTo>
                  <a:lnTo>
                    <a:pt x="0" y="182179"/>
                  </a:lnTo>
                  <a:lnTo>
                    <a:pt x="9144000" y="182179"/>
                  </a:lnTo>
                  <a:lnTo>
                    <a:pt x="9144000" y="0"/>
                  </a:lnTo>
                </a:path>
              </a:pathLst>
            </a:custGeom>
            <a:solidFill>
              <a:srgbClr val="1532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0"/>
            <p:cNvSpPr/>
            <p:nvPr userDrawn="1"/>
          </p:nvSpPr>
          <p:spPr>
            <a:xfrm>
              <a:off x="442913" y="3126050"/>
              <a:ext cx="8091330" cy="101540"/>
            </a:xfrm>
            <a:custGeom>
              <a:avLst/>
              <a:gdLst/>
              <a:ahLst/>
              <a:cxnLst/>
              <a:rect l="l" t="t" r="r" b="b"/>
              <a:pathLst>
                <a:path w="8707755" h="128905">
                  <a:moveTo>
                    <a:pt x="8707190" y="0"/>
                  </a:moveTo>
                  <a:lnTo>
                    <a:pt x="0" y="0"/>
                  </a:lnTo>
                  <a:lnTo>
                    <a:pt x="0" y="128747"/>
                  </a:lnTo>
                  <a:lnTo>
                    <a:pt x="8707190" y="128747"/>
                  </a:lnTo>
                  <a:lnTo>
                    <a:pt x="8707190" y="0"/>
                  </a:lnTo>
                </a:path>
              </a:pathLst>
            </a:custGeom>
            <a:solidFill>
              <a:srgbClr val="5C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1"/>
            <p:cNvSpPr/>
            <p:nvPr userDrawn="1"/>
          </p:nvSpPr>
          <p:spPr>
            <a:xfrm>
              <a:off x="-3177" y="3190430"/>
              <a:ext cx="6518495" cy="110489"/>
            </a:xfrm>
            <a:custGeom>
              <a:avLst/>
              <a:gdLst/>
              <a:ahLst/>
              <a:cxnLst/>
              <a:rect l="l" t="t" r="r" b="b"/>
              <a:pathLst>
                <a:path w="6428740" h="110489">
                  <a:moveTo>
                    <a:pt x="0" y="0"/>
                  </a:moveTo>
                  <a:lnTo>
                    <a:pt x="0" y="110368"/>
                  </a:lnTo>
                  <a:lnTo>
                    <a:pt x="6428719" y="110368"/>
                  </a:lnTo>
                  <a:lnTo>
                    <a:pt x="64287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D1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3700" y="851024"/>
            <a:ext cx="3381595" cy="510500"/>
          </a:xfrm>
        </p:spPr>
        <p:txBody>
          <a:bodyPr/>
          <a:lstStyle/>
          <a:p>
            <a:r>
              <a:rPr lang="de-DE" dirty="0" smtClean="0"/>
              <a:t>Möglichkeiten der Aufnahme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Krisenintervention / Erste Hilfe über die Notfallambulanz</a:t>
            </a:r>
          </a:p>
          <a:p>
            <a:r>
              <a:rPr lang="de-DE" dirty="0" smtClean="0"/>
              <a:t>Geplante Aufnahmen zunehmend</a:t>
            </a:r>
          </a:p>
          <a:p>
            <a:r>
              <a:rPr lang="de-DE" dirty="0" smtClean="0"/>
              <a:t>Keine Diagnostik!!?? Wie lange noch????</a:t>
            </a:r>
          </a:p>
          <a:p>
            <a:r>
              <a:rPr lang="de-DE" dirty="0" smtClean="0"/>
              <a:t>Nur Screening, wenn noch keine Diagnostik vorliegt</a:t>
            </a:r>
          </a:p>
          <a:p>
            <a:r>
              <a:rPr lang="de-DE" dirty="0" smtClean="0"/>
              <a:t>Aufenthaltsdauer mindestens 14 Tage – max.????</a:t>
            </a:r>
          </a:p>
          <a:p>
            <a:r>
              <a:rPr lang="de-DE" dirty="0" smtClean="0"/>
              <a:t>Im Vorfeld: </a:t>
            </a:r>
          </a:p>
          <a:p>
            <a:pPr lvl="1"/>
            <a:r>
              <a:rPr lang="de-DE" dirty="0" smtClean="0"/>
              <a:t>Psychologische </a:t>
            </a:r>
            <a:r>
              <a:rPr lang="de-DE" dirty="0"/>
              <a:t>Diagnostik mitbringen (nach Möglichkeit)</a:t>
            </a:r>
          </a:p>
          <a:p>
            <a:pPr lvl="1"/>
            <a:r>
              <a:rPr lang="de-DE" dirty="0" smtClean="0"/>
              <a:t>ambulantes Vorgespräch mit klinischer Psychologin der Abteilung</a:t>
            </a:r>
          </a:p>
          <a:p>
            <a:pPr lvl="1"/>
            <a:r>
              <a:rPr lang="de-DE" dirty="0" smtClean="0"/>
              <a:t>Terminvereinbarung hierfür über das KJA-Sekretariat</a:t>
            </a:r>
          </a:p>
          <a:p>
            <a:pPr lvl="1"/>
            <a:r>
              <a:rPr lang="de-DE" dirty="0" smtClean="0"/>
              <a:t>Ziele definieren, Therapievereinbarung, Stationsregeln</a:t>
            </a:r>
          </a:p>
          <a:p>
            <a:pPr lvl="1"/>
            <a:r>
              <a:rPr lang="de-DE" dirty="0" smtClean="0"/>
              <a:t>Warteliste, relativ kurz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21E3C-4047-44B4-BBD3-7DD6A7889E6B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5904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Therapeutisches Angebot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3700" y="1439501"/>
            <a:ext cx="7481888" cy="4726726"/>
          </a:xfrm>
        </p:spPr>
        <p:txBody>
          <a:bodyPr/>
          <a:lstStyle/>
          <a:p>
            <a:r>
              <a:rPr lang="de-DE" dirty="0" smtClean="0"/>
              <a:t>Interdisziplinäres Team</a:t>
            </a:r>
          </a:p>
          <a:p>
            <a:pPr lvl="1"/>
            <a:r>
              <a:rPr lang="de-DE" dirty="0"/>
              <a:t>Ärzte und Pflege</a:t>
            </a:r>
          </a:p>
          <a:p>
            <a:pPr lvl="1"/>
            <a:r>
              <a:rPr lang="de-DE" dirty="0"/>
              <a:t>Kinder- und Jugendpsychiaterin</a:t>
            </a:r>
          </a:p>
          <a:p>
            <a:pPr lvl="1"/>
            <a:r>
              <a:rPr lang="de-DE" dirty="0"/>
              <a:t>Psychologinnen/ -therapeutinnen </a:t>
            </a:r>
          </a:p>
          <a:p>
            <a:pPr lvl="1"/>
            <a:r>
              <a:rPr lang="de-DE" dirty="0"/>
              <a:t>Physikalisches Institut (</a:t>
            </a:r>
            <a:r>
              <a:rPr lang="de-DE" dirty="0" err="1"/>
              <a:t>Physio</a:t>
            </a:r>
            <a:r>
              <a:rPr lang="de-DE" dirty="0"/>
              <a:t>/ Ergo/ Logo)</a:t>
            </a:r>
          </a:p>
          <a:p>
            <a:pPr lvl="1"/>
            <a:r>
              <a:rPr lang="de-DE" dirty="0"/>
              <a:t>Pädagogisches Team (</a:t>
            </a:r>
            <a:r>
              <a:rPr lang="de-DE" dirty="0" err="1"/>
              <a:t>Heilstättenlehrerin</a:t>
            </a:r>
            <a:r>
              <a:rPr lang="de-DE" dirty="0"/>
              <a:t>/ Kindergartenpädagogin)</a:t>
            </a:r>
          </a:p>
          <a:p>
            <a:pPr lvl="1"/>
            <a:r>
              <a:rPr lang="de-DE" dirty="0" err="1"/>
              <a:t>Diätologin</a:t>
            </a:r>
            <a:endParaRPr lang="de-DE" dirty="0"/>
          </a:p>
          <a:p>
            <a:pPr lvl="1"/>
            <a:r>
              <a:rPr lang="de-DE" dirty="0"/>
              <a:t>Musiktherapie</a:t>
            </a:r>
          </a:p>
          <a:p>
            <a:pPr lvl="1"/>
            <a:r>
              <a:rPr lang="de-DE" dirty="0"/>
              <a:t>Tiergestützte </a:t>
            </a:r>
            <a:r>
              <a:rPr lang="de-DE" dirty="0" smtClean="0"/>
              <a:t>Therapie</a:t>
            </a:r>
          </a:p>
          <a:p>
            <a:r>
              <a:rPr lang="de-DE" dirty="0" smtClean="0"/>
              <a:t>Tagesstruktur</a:t>
            </a:r>
          </a:p>
          <a:p>
            <a:r>
              <a:rPr lang="de-DE" dirty="0" smtClean="0"/>
              <a:t>Sozialkontakte</a:t>
            </a:r>
          </a:p>
          <a:p>
            <a:r>
              <a:rPr lang="de-DE" dirty="0" smtClean="0"/>
              <a:t>Handyfreie Zeiten</a:t>
            </a:r>
          </a:p>
          <a:p>
            <a:r>
              <a:rPr lang="de-DE" dirty="0" smtClean="0"/>
              <a:t>Therapeutische Ausgänge</a:t>
            </a:r>
          </a:p>
          <a:p>
            <a:pPr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21E3C-4047-44B4-BBD3-7DD6A7889E6B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l="2857" t="32561" r="70322" b="21019"/>
          <a:stretch/>
        </p:blipFill>
        <p:spPr>
          <a:xfrm>
            <a:off x="3748136" y="3538955"/>
            <a:ext cx="4490518" cy="270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33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3700" y="851024"/>
            <a:ext cx="4902577" cy="510500"/>
          </a:xfrm>
        </p:spPr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Vor der Entlassung/ Nach dem Aufenthalt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Transfer der Therapieziele </a:t>
            </a:r>
            <a:r>
              <a:rPr lang="de-DE" dirty="0"/>
              <a:t>in den </a:t>
            </a:r>
            <a:r>
              <a:rPr lang="de-DE" dirty="0" smtClean="0"/>
              <a:t>Alltag</a:t>
            </a:r>
          </a:p>
          <a:p>
            <a:r>
              <a:rPr lang="de-DE" dirty="0" smtClean="0"/>
              <a:t>Helferkonferenzen</a:t>
            </a:r>
          </a:p>
          <a:p>
            <a:r>
              <a:rPr lang="de-DE" dirty="0" smtClean="0"/>
              <a:t>Telemedizinische Nachbetreuung</a:t>
            </a:r>
          </a:p>
          <a:p>
            <a:r>
              <a:rPr lang="de-DE" dirty="0" smtClean="0"/>
              <a:t>Einzelne ambulante Nachkontrollen bis externe Weiterbetreuung gesichert ist</a:t>
            </a:r>
          </a:p>
          <a:p>
            <a:r>
              <a:rPr lang="de-DE" dirty="0" err="1" smtClean="0"/>
              <a:t>zT</a:t>
            </a:r>
            <a:r>
              <a:rPr lang="de-DE" dirty="0" smtClean="0"/>
              <a:t> geplante Wiederaufnahmen sinnvoll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21E3C-4047-44B4-BBD3-7DD6A7889E6B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7028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3700" y="851024"/>
            <a:ext cx="7060045" cy="510500"/>
          </a:xfrm>
        </p:spPr>
        <p:txBody>
          <a:bodyPr/>
          <a:lstStyle/>
          <a:p>
            <a:r>
              <a:rPr lang="de-DE" sz="3200" dirty="0" smtClean="0"/>
              <a:t>Gesunde Psyche durch Ernährung??</a:t>
            </a:r>
            <a:endParaRPr lang="de-DE" sz="3200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5943" y="1933371"/>
            <a:ext cx="5078283" cy="423190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21E3C-4047-44B4-BBD3-7DD6A7889E6B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3154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389" y="843086"/>
            <a:ext cx="6986116" cy="3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3700" y="851024"/>
            <a:ext cx="5014323" cy="510500"/>
          </a:xfrm>
        </p:spPr>
        <p:txBody>
          <a:bodyPr/>
          <a:lstStyle/>
          <a:p>
            <a:r>
              <a:rPr lang="de-DE" dirty="0"/>
              <a:t>Psychosomatik in der Pädiatrie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AT" altLang="de-DE" dirty="0"/>
              <a:t>Dualistisches Störungsverständnis</a:t>
            </a:r>
          </a:p>
          <a:p>
            <a:pPr lvl="2" eaLnBrk="1" hangingPunct="1"/>
            <a:r>
              <a:rPr lang="de-AT" altLang="de-DE" dirty="0"/>
              <a:t>Diagnose erst nach Ausschluss somatischer Genese</a:t>
            </a:r>
          </a:p>
          <a:p>
            <a:pPr lvl="2" eaLnBrk="1" hangingPunct="1"/>
            <a:r>
              <a:rPr lang="de-AT" altLang="de-DE" dirty="0"/>
              <a:t>Fehlende medizinischer Befunde -&gt; </a:t>
            </a:r>
            <a:r>
              <a:rPr lang="de-AT" altLang="de-DE" dirty="0" err="1"/>
              <a:t>Psychogenität</a:t>
            </a:r>
            <a:r>
              <a:rPr lang="de-AT" altLang="de-DE" dirty="0"/>
              <a:t> der Beschwerden</a:t>
            </a:r>
          </a:p>
          <a:p>
            <a:pPr lvl="2" eaLnBrk="1" hangingPunct="1"/>
            <a:r>
              <a:rPr lang="de-AT" altLang="de-DE" dirty="0"/>
              <a:t>Dualistisches Konzept</a:t>
            </a:r>
          </a:p>
          <a:p>
            <a:pPr marL="735013" lvl="2" indent="0" eaLnBrk="1" hangingPunct="1">
              <a:buNone/>
            </a:pPr>
            <a:endParaRPr lang="de-AT" altLang="de-DE" dirty="0"/>
          </a:p>
          <a:p>
            <a:pPr eaLnBrk="1" hangingPunct="1"/>
            <a:r>
              <a:rPr lang="de-AT" altLang="de-DE" dirty="0"/>
              <a:t>Biopsychosoziales Störungskonzept</a:t>
            </a:r>
          </a:p>
          <a:p>
            <a:pPr lvl="2" eaLnBrk="1" hangingPunct="1"/>
            <a:r>
              <a:rPr lang="de-AT" altLang="de-DE" dirty="0"/>
              <a:t>Löst dualistisches Prinzip ab</a:t>
            </a:r>
          </a:p>
          <a:p>
            <a:pPr lvl="2" eaLnBrk="1" hangingPunct="1"/>
            <a:r>
              <a:rPr lang="de-AT" altLang="de-DE" dirty="0"/>
              <a:t>Multifaktorielle Genese</a:t>
            </a:r>
          </a:p>
          <a:p>
            <a:pPr lvl="2" eaLnBrk="1" hangingPunct="1"/>
            <a:r>
              <a:rPr lang="de-AT" altLang="de-DE" dirty="0"/>
              <a:t>Kein ICD-10/ DSM IV</a:t>
            </a:r>
          </a:p>
          <a:p>
            <a:pPr lvl="2" eaLnBrk="1" hangingPunct="1"/>
            <a:r>
              <a:rPr lang="de-AT" altLang="de-DE" dirty="0"/>
              <a:t>somatische,, psychologische 									und familiäre Faktoren in der Genese</a:t>
            </a:r>
          </a:p>
          <a:p>
            <a:pPr lvl="2" eaLnBrk="1" hangingPunct="1"/>
            <a:endParaRPr lang="de-AT" altLang="de-DE" dirty="0"/>
          </a:p>
          <a:p>
            <a:pPr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21E3C-4047-44B4-BBD3-7DD6A7889E6B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19297" t="14842" r="26679" b="17710"/>
          <a:stretch/>
        </p:blipFill>
        <p:spPr>
          <a:xfrm>
            <a:off x="3774990" y="2743200"/>
            <a:ext cx="5340435" cy="361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7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D8342-B62A-468C-803F-8523FEC1F7CA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39322" t="32286" r="37426" b="43637"/>
          <a:stretch/>
        </p:blipFill>
        <p:spPr>
          <a:xfrm>
            <a:off x="696686" y="1458154"/>
            <a:ext cx="7715794" cy="449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48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D8342-B62A-468C-803F-8523FEC1F7CA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4346" y="823865"/>
            <a:ext cx="3881564" cy="510500"/>
          </a:xfrm>
        </p:spPr>
        <p:txBody>
          <a:bodyPr/>
          <a:lstStyle/>
          <a:p>
            <a:r>
              <a:rPr lang="de-DE" dirty="0"/>
              <a:t>Emotionale Entwicklungsaufgaben des Säuglings-und Kleinkindalter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20832" t="54725" r="56115" b="17212"/>
          <a:stretch/>
        </p:blipFill>
        <p:spPr>
          <a:xfrm>
            <a:off x="4080498" y="3008809"/>
            <a:ext cx="4635518" cy="317427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43980" t="23484" r="38592" b="49677"/>
          <a:stretch/>
        </p:blipFill>
        <p:spPr>
          <a:xfrm>
            <a:off x="372865" y="1574307"/>
            <a:ext cx="3187082" cy="27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51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3700" y="851024"/>
            <a:ext cx="5049157" cy="510500"/>
          </a:xfrm>
        </p:spPr>
        <p:txBody>
          <a:bodyPr/>
          <a:lstStyle/>
          <a:p>
            <a:r>
              <a:rPr lang="de-DE" dirty="0"/>
              <a:t>Beispiele für funktionelle </a:t>
            </a:r>
            <a:r>
              <a:rPr lang="de-DE" dirty="0" smtClean="0"/>
              <a:t>Störungen auf der KJA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767227"/>
              </p:ext>
            </p:extLst>
          </p:nvPr>
        </p:nvGraphicFramePr>
        <p:xfrm>
          <a:off x="393700" y="1630363"/>
          <a:ext cx="7481888" cy="540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0944">
                  <a:extLst>
                    <a:ext uri="{9D8B030D-6E8A-4147-A177-3AD203B41FA5}">
                      <a16:colId xmlns:a16="http://schemas.microsoft.com/office/drawing/2014/main" val="1322817276"/>
                    </a:ext>
                  </a:extLst>
                </a:gridCol>
                <a:gridCol w="3740944">
                  <a:extLst>
                    <a:ext uri="{9D8B030D-6E8A-4147-A177-3AD203B41FA5}">
                      <a16:colId xmlns:a16="http://schemas.microsoft.com/office/drawing/2014/main" val="2971073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Pädiatrische Subdisziplin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Medizinisch nicht erklärbares Symptom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933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Gastroenterologie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Funktioneller Bauchschmerz, Durchfall, Obstipation, Aufstoßen,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Singultus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815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HNO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Globusgefühl, Schluckbeschwerden, </a:t>
                      </a:r>
                      <a:r>
                        <a:rPr lang="de-DE" dirty="0" err="1"/>
                        <a:t>Dysphonie</a:t>
                      </a:r>
                      <a:r>
                        <a:rPr lang="de-DE" dirty="0"/>
                        <a:t>,</a:t>
                      </a:r>
                      <a:r>
                        <a:rPr lang="de-DE" baseline="0" dirty="0"/>
                        <a:t> Sprechstörungen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016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Neuropädiatrie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Kopfschmerz, Schwindel, Lähmungen, Sensibilitätsstörungen, nichtepileptische Anfälle, Erschöpfungssyndrom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420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Kardiologie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Thorakale Schmerzen, Druckgefühl, Synkopen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72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Orthopäde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Rückenschmerzen, Gangstörungen, Wachstumsschmerzen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717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Pneumologie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Hyperventilation, Dyspnoe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680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754405"/>
                  </a:ext>
                </a:extLst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21E3C-4047-44B4-BBD3-7DD6A7889E6B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6859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932092" y="2165793"/>
            <a:ext cx="7045654" cy="1602644"/>
          </a:xfrm>
        </p:spPr>
        <p:txBody>
          <a:bodyPr/>
          <a:lstStyle/>
          <a:p>
            <a:r>
              <a:rPr lang="de-DE" sz="4400" dirty="0" smtClean="0"/>
              <a:t>Besonderheiten der pädiatrischen Diagnosestellung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2412164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D8342-B62A-468C-803F-8523FEC1F7CA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Eisbergmodell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94" y="1205940"/>
            <a:ext cx="4545875" cy="495913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241511" y="6212261"/>
            <a:ext cx="2798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Nach Oliver </a:t>
            </a:r>
            <a:r>
              <a:rPr lang="de-DE" dirty="0" err="1"/>
              <a:t>Jeschonek</a:t>
            </a:r>
            <a:r>
              <a:rPr lang="de-DE" dirty="0"/>
              <a:t>, </a:t>
            </a:r>
            <a:r>
              <a:rPr lang="de-DE" dirty="0" err="1"/>
              <a:t>MSc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4160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D8342-B62A-468C-803F-8523FEC1F7CA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brain</a:t>
            </a:r>
            <a:r>
              <a:rPr lang="de-DE" dirty="0"/>
              <a:t> gut </a:t>
            </a:r>
            <a:r>
              <a:rPr lang="de-DE" dirty="0" err="1"/>
              <a:t>axis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31514" t="15830" r="21250" b="7475"/>
          <a:stretch/>
        </p:blipFill>
        <p:spPr>
          <a:xfrm>
            <a:off x="4458907" y="1412847"/>
            <a:ext cx="4474484" cy="4086616"/>
          </a:xfrm>
          <a:prstGeom prst="rect">
            <a:avLst/>
          </a:prstGeom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393700" y="1412848"/>
            <a:ext cx="4465683" cy="4748240"/>
          </a:xfrm>
          <a:prstGeom prst="rect">
            <a:avLst/>
          </a:prstGeom>
        </p:spPr>
        <p:txBody>
          <a:bodyPr/>
          <a:lstStyle>
            <a:lvl1pPr indent="-342900" algn="l" defTabSz="457200" rtl="0" eaLnBrk="0" fontAlgn="base" hangingPunct="0">
              <a:spcBef>
                <a:spcPct val="0"/>
              </a:spcBef>
              <a:spcAft>
                <a:spcPts val="1300"/>
              </a:spcAft>
              <a:buSzPct val="120000"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17513" algn="l" defTabSz="457200" rtl="0" eaLnBrk="0" fontAlgn="base" hangingPunct="0">
              <a:spcBef>
                <a:spcPts val="100"/>
              </a:spcBef>
              <a:spcAft>
                <a:spcPts val="800"/>
              </a:spcAft>
              <a:buSzPct val="150000"/>
              <a:buBlip>
                <a:blip r:embed="rId4"/>
              </a:buBlip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63613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60000"/>
              <a:buBlip>
                <a:blip r:embed="rId5"/>
              </a:buBlip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Alterationen der </a:t>
            </a:r>
            <a:r>
              <a:rPr lang="de-DE" sz="1600" dirty="0" err="1"/>
              <a:t>serotonergen</a:t>
            </a:r>
            <a:r>
              <a:rPr lang="de-DE" sz="1600" dirty="0"/>
              <a:t> Mechanismen auf der Substrat- und Rezeptorebene,</a:t>
            </a:r>
          </a:p>
          <a:p>
            <a:r>
              <a:rPr lang="de-DE" sz="1600" dirty="0"/>
              <a:t>erhöhte Innervation der Darmschleimhaut,</a:t>
            </a:r>
          </a:p>
          <a:p>
            <a:r>
              <a:rPr lang="de-DE" sz="1600" dirty="0"/>
              <a:t> verändertes Schleimhautmediatorprofil, welches zu einer Aktivierung des </a:t>
            </a:r>
            <a:r>
              <a:rPr lang="de-DE" sz="1600" dirty="0" err="1"/>
              <a:t>enterischen</a:t>
            </a:r>
            <a:r>
              <a:rPr lang="de-DE" sz="1600" dirty="0"/>
              <a:t> Nervensystems und der </a:t>
            </a:r>
            <a:r>
              <a:rPr lang="de-DE" sz="1600" dirty="0" err="1"/>
              <a:t>nozizeptiven</a:t>
            </a:r>
            <a:r>
              <a:rPr lang="de-DE" sz="1600" dirty="0"/>
              <a:t> Nerven führt, </a:t>
            </a:r>
          </a:p>
          <a:p>
            <a:r>
              <a:rPr lang="de-DE" sz="1600" dirty="0"/>
              <a:t>Steigerung der spinalen Weiterleitung von intestinalen Reizen, </a:t>
            </a:r>
          </a:p>
          <a:p>
            <a:r>
              <a:rPr lang="de-DE" sz="1600" dirty="0"/>
              <a:t>Aktivierung anderer und </a:t>
            </a:r>
            <a:r>
              <a:rPr lang="de-DE" sz="1600" dirty="0" err="1"/>
              <a:t>grösserer</a:t>
            </a:r>
            <a:r>
              <a:rPr lang="de-DE" sz="1600" dirty="0"/>
              <a:t> Hirnareale bei Patienten mit RDS im Vergleich zu Kontrollen</a:t>
            </a:r>
          </a:p>
          <a:p>
            <a:r>
              <a:rPr lang="de-DE" sz="1600" dirty="0"/>
              <a:t> Veränderung der </a:t>
            </a:r>
            <a:r>
              <a:rPr lang="de-DE" sz="1600" dirty="0" err="1"/>
              <a:t>Sympatikus</a:t>
            </a:r>
            <a:r>
              <a:rPr lang="de-DE" sz="1600" dirty="0"/>
              <a:t>-</a:t>
            </a:r>
            <a:r>
              <a:rPr lang="de-DE" sz="1600" dirty="0" err="1"/>
              <a:t>Parasympatikus</a:t>
            </a:r>
            <a:r>
              <a:rPr lang="de-DE" sz="1600" dirty="0"/>
              <a:t>-Aktivierung</a:t>
            </a:r>
          </a:p>
        </p:txBody>
      </p:sp>
    </p:spTree>
    <p:extLst>
      <p:ext uri="{BB962C8B-B14F-4D97-AF65-F5344CB8AC3E}">
        <p14:creationId xmlns:p14="http://schemas.microsoft.com/office/powerpoint/2010/main" val="2421870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Unsere Top </a:t>
            </a:r>
            <a:r>
              <a:rPr lang="de-DE" dirty="0" err="1" smtClean="0"/>
              <a:t>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Anpassungsstörungen</a:t>
            </a:r>
          </a:p>
          <a:p>
            <a:r>
              <a:rPr lang="de-DE" dirty="0" smtClean="0"/>
              <a:t>Somatoforme Beschwerden</a:t>
            </a:r>
          </a:p>
          <a:p>
            <a:r>
              <a:rPr lang="de-DE" dirty="0" smtClean="0"/>
              <a:t>Dissoziative Störungen </a:t>
            </a:r>
          </a:p>
          <a:p>
            <a:r>
              <a:rPr lang="de-DE" dirty="0" smtClean="0"/>
              <a:t>(soziale) Ängste</a:t>
            </a:r>
            <a:r>
              <a:rPr lang="de-DE" dirty="0"/>
              <a:t> </a:t>
            </a:r>
            <a:r>
              <a:rPr lang="de-DE" dirty="0" smtClean="0"/>
              <a:t> </a:t>
            </a:r>
          </a:p>
          <a:p>
            <a:r>
              <a:rPr lang="de-DE" dirty="0" smtClean="0"/>
              <a:t>Schulverweigerung</a:t>
            </a:r>
          </a:p>
          <a:p>
            <a:r>
              <a:rPr lang="de-DE" dirty="0" smtClean="0"/>
              <a:t>Bindungsstörungen </a:t>
            </a:r>
          </a:p>
          <a:p>
            <a:r>
              <a:rPr lang="de-DE" dirty="0" smtClean="0"/>
              <a:t>Interaktionsbeobachtungen</a:t>
            </a:r>
          </a:p>
          <a:p>
            <a:r>
              <a:rPr lang="de-DE" dirty="0" err="1" smtClean="0"/>
              <a:t>Fütterstörungen</a:t>
            </a:r>
            <a:endParaRPr lang="de-DE" dirty="0" smtClean="0"/>
          </a:p>
          <a:p>
            <a:r>
              <a:rPr lang="de-DE" dirty="0" smtClean="0"/>
              <a:t>Selbstverletzendes Verhalten</a:t>
            </a:r>
          </a:p>
          <a:p>
            <a:r>
              <a:rPr lang="de-DE" dirty="0" smtClean="0"/>
              <a:t>„Ausscheidungsstörungen“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21E3C-4047-44B4-BBD3-7DD6A7889E6B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5517436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reas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reas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374</Words>
  <Application>Microsoft Office PowerPoint</Application>
  <PresentationFormat>Bildschirmpräsentation (4:3)</PresentationFormat>
  <Paragraphs>97</Paragraphs>
  <Slides>13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MS PGothic</vt:lpstr>
      <vt:lpstr>MS PGothic</vt:lpstr>
      <vt:lpstr>Arial</vt:lpstr>
      <vt:lpstr>Calibri</vt:lpstr>
      <vt:lpstr>Titelfolie</vt:lpstr>
      <vt:lpstr>Standarddesign</vt:lpstr>
      <vt:lpstr>PowerPoint-Präsentation</vt:lpstr>
      <vt:lpstr>Psychosomatik in der Pädiatrie</vt:lpstr>
      <vt:lpstr> </vt:lpstr>
      <vt:lpstr>Emotionale Entwicklungsaufgaben des Säuglings-und Kleinkindalter</vt:lpstr>
      <vt:lpstr>Beispiele für funktionelle Störungen auf der KJA</vt:lpstr>
      <vt:lpstr>Besonderheiten der pädiatrischen Diagnosestellung</vt:lpstr>
      <vt:lpstr>Das Eisbergmodell</vt:lpstr>
      <vt:lpstr>The brain gut axis</vt:lpstr>
      <vt:lpstr>Unsere Top Ten</vt:lpstr>
      <vt:lpstr>Möglichkeiten der Aufnahme</vt:lpstr>
      <vt:lpstr>Therapeutisches Angebot</vt:lpstr>
      <vt:lpstr> Vor der Entlassung/ Nach dem Aufenthalt</vt:lpstr>
      <vt:lpstr>Gesunde Psyche durch Ernährung??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Laura Hamp</dc:creator>
  <cp:lastModifiedBy>OthmanHassan Julia, UK Krems</cp:lastModifiedBy>
  <cp:revision>147</cp:revision>
  <dcterms:created xsi:type="dcterms:W3CDTF">2016-11-08T10:51:01Z</dcterms:created>
  <dcterms:modified xsi:type="dcterms:W3CDTF">2024-09-22T18:44:14Z</dcterms:modified>
</cp:coreProperties>
</file>